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36"/>
  </p:notesMasterIdLst>
  <p:sldIdLst>
    <p:sldId id="311" r:id="rId2"/>
    <p:sldId id="276" r:id="rId3"/>
    <p:sldId id="277" r:id="rId4"/>
    <p:sldId id="278" r:id="rId5"/>
    <p:sldId id="280" r:id="rId6"/>
    <p:sldId id="282" r:id="rId7"/>
    <p:sldId id="312" r:id="rId8"/>
    <p:sldId id="313" r:id="rId9"/>
    <p:sldId id="307" r:id="rId10"/>
    <p:sldId id="308" r:id="rId11"/>
    <p:sldId id="309" r:id="rId12"/>
    <p:sldId id="281" r:id="rId13"/>
    <p:sldId id="314" r:id="rId14"/>
    <p:sldId id="283" r:id="rId15"/>
    <p:sldId id="285" r:id="rId16"/>
    <p:sldId id="284" r:id="rId17"/>
    <p:sldId id="286" r:id="rId18"/>
    <p:sldId id="287" r:id="rId19"/>
    <p:sldId id="290" r:id="rId20"/>
    <p:sldId id="288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315" r:id="rId29"/>
    <p:sldId id="279" r:id="rId30"/>
    <p:sldId id="302" r:id="rId31"/>
    <p:sldId id="305" r:id="rId32"/>
    <p:sldId id="306" r:id="rId33"/>
    <p:sldId id="289" r:id="rId34"/>
    <p:sldId id="298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744" autoAdjust="0"/>
    <p:restoredTop sz="83935" autoAdjust="0"/>
  </p:normalViewPr>
  <p:slideViewPr>
    <p:cSldViewPr>
      <p:cViewPr>
        <p:scale>
          <a:sx n="60" d="100"/>
          <a:sy n="60" d="100"/>
        </p:scale>
        <p:origin x="-1109" y="-1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A356E-B55F-426B-BBDF-73D178AFAB75}" type="datetimeFigureOut">
              <a:rPr lang="en-US" smtClean="0"/>
              <a:pPr/>
              <a:t>11/6/2013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7460A-DFBC-4C31-AC6D-BB55BFF592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39995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Primary</a:t>
            </a:r>
            <a:r>
              <a:rPr lang="en-US" baseline="0" dirty="0" smtClean="0"/>
              <a:t> hand design notes:</a:t>
            </a:r>
          </a:p>
          <a:p>
            <a:r>
              <a:rPr lang="en-US" baseline="0" dirty="0" smtClean="0"/>
              <a:t>Run by 4 cables—initially it was to be run by 5 but this was simplified due to panel comments</a:t>
            </a:r>
          </a:p>
          <a:p>
            <a:r>
              <a:rPr lang="en-US" baseline="0" dirty="0" smtClean="0"/>
              <a:t>Grip will be sensed via encoders—initially it was thought that the encoders would be necessary to maintain accuracy, this will be addressed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460A-DFBC-4C31-AC6D-BB55BFF5921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08091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Tolerance</a:t>
            </a:r>
            <a:r>
              <a:rPr lang="en-US" baseline="0" dirty="0" smtClean="0"/>
              <a:t> was set to .5, well above the .04 mm that 3d printers should be capable of, but of course real life often isn’t like simulations.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To be fair part of this is the quality of the plastic here. This plastic was</a:t>
            </a:r>
            <a:r>
              <a:rPr lang="en-US" baseline="0" dirty="0" smtClean="0"/>
              <a:t> extruded at too high a temperature, which accounts for a lot of the “goopy” appearance (as well as some of the slop in the dimensions)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460A-DFBC-4C31-AC6D-BB55BFF59215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00574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460A-DFBC-4C31-AC6D-BB55BFF59215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00574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460A-DFBC-4C31-AC6D-BB55BFF59215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00574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460A-DFBC-4C31-AC6D-BB55BFF59215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00574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460A-DFBC-4C31-AC6D-BB55BFF59215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00574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460A-DFBC-4C31-AC6D-BB55BFF59215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10043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460A-DFBC-4C31-AC6D-BB55BFF59215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08091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another “Common sense” adjustment, the encoders</a:t>
            </a:r>
            <a:r>
              <a:rPr lang="en-US" baseline="0" dirty="0" smtClean="0"/>
              <a:t> were eliminated because it was clear that the fingers would not need that level of </a:t>
            </a:r>
            <a:r>
              <a:rPr lang="en-US" baseline="0" dirty="0" err="1" smtClean="0"/>
              <a:t>percision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460A-DFBC-4C31-AC6D-BB55BFF5921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45159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460A-DFBC-4C31-AC6D-BB55BFF5921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43810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460A-DFBC-4C31-AC6D-BB55BFF5921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5583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460A-DFBC-4C31-AC6D-BB55BFF5921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5583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460A-DFBC-4C31-AC6D-BB55BFF5921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5583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“Applied stress is greater than yield strength” was chosen because if the joint</a:t>
            </a:r>
            <a:r>
              <a:rPr lang="en-US" baseline="0" dirty="0" smtClean="0"/>
              <a:t> pins are bent, then they are useless (they don’t just have to be sheared off)</a:t>
            </a:r>
            <a:endParaRPr lang="en-US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Pins were analyzed at base</a:t>
            </a:r>
            <a:r>
              <a:rPr lang="en-US" baseline="0" dirty="0" smtClean="0"/>
              <a:t> only because</a:t>
            </a:r>
            <a:r>
              <a:rPr lang="en-US" dirty="0" smtClean="0"/>
              <a:t> base incurs the largest stress due to the fact that it has the whole finger acting as a moment arm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460A-DFBC-4C31-AC6D-BB55BFF5921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43810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460A-DFBC-4C31-AC6D-BB55BFF5921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00574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Too much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460A-DFBC-4C31-AC6D-BB55BFF59215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00574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8DEE8-7A87-4E01-8ADE-4C49CDD43F74}" type="datetime1">
              <a:rPr lang="en-US" smtClean="0"/>
              <a:pPr/>
              <a:t>11/6/2013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F9461-E3EB-40CD-B93F-E5CBBBD8E0BA}" type="datetimeFigureOut">
              <a:rPr lang="en-US" smtClean="0"/>
              <a:pPr/>
              <a:t>11/6/2013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7543-9AAE-4E9F-B28C-4FCCFD07D4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78FA3-38AD-400D-A4D2-18E8EF129E5F}" type="datetime1">
              <a:rPr lang="en-US" smtClean="0"/>
              <a:pPr/>
              <a:t>11/6/2013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FF424-F111-43CB-9C75-D52325012943}" type="datetime1">
              <a:rPr lang="en-US" smtClean="0"/>
              <a:pPr/>
              <a:t>11/6/2013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8BBF0-342D-409A-9C0A-B1B451E92883}" type="datetime1">
              <a:rPr lang="en-US" smtClean="0"/>
              <a:pPr/>
              <a:t>11/6/2013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DA190-4BDC-4D39-B5BB-A14B3E8B1B3D}" type="datetime1">
              <a:rPr lang="en-US" smtClean="0"/>
              <a:pPr/>
              <a:t>11/6/2013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52F2-9B11-4FC0-9217-7D20B3AC9849}" type="datetime1">
              <a:rPr lang="en-US" smtClean="0"/>
              <a:pPr/>
              <a:t>11/6/2013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13737-8506-438E-ABC0-0BE7E06DCCA6}" type="datetime1">
              <a:rPr lang="en-US" smtClean="0"/>
              <a:pPr/>
              <a:t>11/6/2013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D58AA-1C84-40C9-BFEE-631CCB17636C}" type="datetime1">
              <a:rPr lang="en-US" smtClean="0"/>
              <a:pPr/>
              <a:t>11/6/2013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542C1-4E96-413B-B72E-6C4B39D85C9D}" type="datetime1">
              <a:rPr lang="en-US" smtClean="0"/>
              <a:pPr/>
              <a:t>11/6/2013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2AA2-D442-471A-9D69-80392E1E581D}" type="datetime1">
              <a:rPr lang="en-US" smtClean="0"/>
              <a:pPr/>
              <a:t>11/6/2013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EC43563C-D9B3-4432-B336-144C997D6215}" type="datetime1">
              <a:rPr lang="en-US" smtClean="0"/>
              <a:pPr/>
              <a:t>11/6/2013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6600" dirty="0" smtClean="0"/>
              <a:t>3d-Printed Granular Jamming Hand</a:t>
            </a:r>
            <a:endParaRPr lang="en-US" sz="660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15240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Melissa </a:t>
            </a:r>
            <a:r>
              <a:rPr lang="en-US" dirty="0" err="1"/>
              <a:t>Indoe</a:t>
            </a:r>
            <a:endParaRPr lang="en-US" dirty="0"/>
          </a:p>
          <a:p>
            <a:r>
              <a:rPr lang="en-US" dirty="0"/>
              <a:t>Chris Kang</a:t>
            </a:r>
          </a:p>
          <a:p>
            <a:r>
              <a:rPr lang="en-US" dirty="0"/>
              <a:t>Sean Phelan</a:t>
            </a:r>
          </a:p>
          <a:p>
            <a:r>
              <a:rPr lang="en-US" dirty="0" smtClean="0"/>
              <a:t>Maggie Serra</a:t>
            </a:r>
          </a:p>
          <a:p>
            <a:r>
              <a:rPr lang="en-US" dirty="0" smtClean="0"/>
              <a:t>Chris Wallace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7886C9C-DC18-4195-8FD5-A50AA931D419}" type="slidenum">
              <a:rPr lang="en-US" smtClean="0"/>
              <a:pPr algn="r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824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105400" cy="1143000"/>
          </a:xfrm>
        </p:spPr>
        <p:txBody>
          <a:bodyPr/>
          <a:lstStyle/>
          <a:p>
            <a:r>
              <a:rPr lang="en-US" dirty="0" smtClean="0"/>
              <a:t>Calculations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62200"/>
            <a:ext cx="8229600" cy="1752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Moment about A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 smtClean="0"/>
              <a:t>M=Force x Distance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 smtClean="0"/>
              <a:t>M=(</a:t>
            </a:r>
            <a:r>
              <a:rPr lang="en-US" sz="2400" b="1" dirty="0" smtClean="0"/>
              <a:t>2</a:t>
            </a:r>
            <a:r>
              <a:rPr lang="en-US" sz="2400" dirty="0" smtClean="0"/>
              <a:t> kg*</a:t>
            </a:r>
            <a:r>
              <a:rPr lang="en-US" sz="2400" b="1" dirty="0" smtClean="0"/>
              <a:t>9.81</a:t>
            </a:r>
            <a:r>
              <a:rPr lang="en-US" sz="2400" dirty="0" smtClean="0"/>
              <a:t> m/s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) x (</a:t>
            </a:r>
            <a:r>
              <a:rPr lang="en-US" sz="2400" b="1" dirty="0" smtClean="0"/>
              <a:t>0.026328</a:t>
            </a:r>
            <a:r>
              <a:rPr lang="en-US" sz="2400" dirty="0" smtClean="0"/>
              <a:t> m/2)= 0.258 Nm</a:t>
            </a:r>
            <a:endParaRPr lang="en-US" sz="2400" baseline="30000" dirty="0"/>
          </a:p>
          <a:p>
            <a:pPr lvl="1">
              <a:buFont typeface="Wingdings" pitchFamily="2" charset="2"/>
              <a:buChar char="Ø"/>
            </a:pPr>
            <a:endParaRPr lang="en-US" sz="2400" baseline="30000" dirty="0" smtClean="0"/>
          </a:p>
          <a:p>
            <a:pPr lvl="1">
              <a:buNone/>
            </a:pPr>
            <a:endParaRPr lang="en-US" sz="2400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381000"/>
            <a:ext cx="3695377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114800" y="2095500"/>
          <a:ext cx="914400" cy="179388"/>
        </p:xfrm>
        <a:graphic>
          <a:graphicData uri="http://schemas.openxmlformats.org/presentationml/2006/ole">
            <p:oleObj spid="_x0000_s1026" name="Equation" r:id="rId4" imgW="914400" imgH="179640" progId="Equation.DSMT4">
              <p:embed/>
            </p:oleObj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4191000"/>
            <a:ext cx="8229600" cy="266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Bending Stress in AB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l-G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σ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= My/I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I=b</a:t>
            </a:r>
            <a:r>
              <a:rPr kumimoji="0" lang="en-US" sz="24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/12  =  (0.01975m)</a:t>
            </a:r>
            <a:r>
              <a:rPr kumimoji="0" lang="en-US" sz="24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/12  =  1.27 x 10</a:t>
            </a:r>
            <a:r>
              <a:rPr kumimoji="0" lang="en-US" sz="24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-8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</a:t>
            </a:r>
            <a:r>
              <a:rPr kumimoji="0" lang="en-US" sz="24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l-G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σ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= (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0.258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Nm)(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0.01975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m/2)  / 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1.27 x 10</a:t>
            </a:r>
            <a:r>
              <a:rPr kumimoji="0" lang="en-US" sz="2400" b="1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-8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</a:t>
            </a:r>
            <a:r>
              <a:rPr kumimoji="0" lang="en-US" sz="24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l-G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σ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= 401.9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kPa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en-US" sz="2400" b="0" i="0" u="none" strike="noStrike" kern="1200" cap="none" spc="0" normalizeH="0" baseline="30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105400" cy="1143000"/>
          </a:xfrm>
        </p:spPr>
        <p:txBody>
          <a:bodyPr/>
          <a:lstStyle/>
          <a:p>
            <a:r>
              <a:rPr lang="en-US" dirty="0" smtClean="0"/>
              <a:t>Calculations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533400"/>
            <a:ext cx="3695377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4572000"/>
            <a:ext cx="82296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Normal 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Stress in AC</a:t>
            </a:r>
          </a:p>
          <a:p>
            <a:pPr marL="800100" lvl="1" indent="-3429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Ø"/>
            </a:pPr>
            <a:r>
              <a:rPr lang="el-GR" sz="2400" dirty="0" smtClean="0"/>
              <a:t>σ</a:t>
            </a:r>
            <a:r>
              <a:rPr lang="en-US" sz="2400" dirty="0" smtClean="0"/>
              <a:t>= F/A</a:t>
            </a:r>
          </a:p>
          <a:p>
            <a:pPr marL="800100" lvl="1" indent="-3429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Ø"/>
            </a:pPr>
            <a:r>
              <a:rPr lang="el-GR" sz="2400" dirty="0" smtClean="0"/>
              <a:t>σ</a:t>
            </a:r>
            <a:r>
              <a:rPr lang="en-US" sz="2400" dirty="0" smtClean="0"/>
              <a:t>= (</a:t>
            </a:r>
            <a:r>
              <a:rPr lang="en-US" sz="2400" b="1" dirty="0" smtClean="0"/>
              <a:t>2</a:t>
            </a:r>
            <a:r>
              <a:rPr lang="en-US" sz="2400" dirty="0" smtClean="0"/>
              <a:t> kg*</a:t>
            </a:r>
            <a:r>
              <a:rPr lang="en-US" sz="2400" b="1" dirty="0" smtClean="0"/>
              <a:t>9.81</a:t>
            </a:r>
            <a:r>
              <a:rPr lang="en-US" sz="2400" dirty="0" smtClean="0"/>
              <a:t> m/s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) / (</a:t>
            </a:r>
            <a:r>
              <a:rPr lang="en-US" sz="2400" b="1" dirty="0" smtClean="0"/>
              <a:t>0.01975</a:t>
            </a:r>
            <a:r>
              <a:rPr lang="en-US" sz="2400" dirty="0" smtClean="0"/>
              <a:t>m)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 = 50.3 </a:t>
            </a:r>
            <a:r>
              <a:rPr lang="en-US" sz="2400" dirty="0" err="1" smtClean="0"/>
              <a:t>kPa</a:t>
            </a:r>
            <a:r>
              <a:rPr lang="en-US" sz="2400" baseline="30000" dirty="0" smtClean="0"/>
              <a:t> </a:t>
            </a:r>
          </a:p>
          <a:p>
            <a:pPr marL="800100" lvl="1" indent="-342900">
              <a:spcBef>
                <a:spcPct val="20000"/>
              </a:spcBef>
            </a:pPr>
            <a:endParaRPr lang="en-US" sz="2400" dirty="0" smtClean="0"/>
          </a:p>
          <a:p>
            <a:pPr marL="800100" lvl="1" indent="-342900">
              <a:spcBef>
                <a:spcPct val="20000"/>
              </a:spcBef>
            </a:pPr>
            <a:endParaRPr kumimoji="0" lang="en-US" sz="28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b="0" i="0" u="none" strike="noStrike" kern="1200" cap="none" spc="0" normalizeH="0" baseline="30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114800" y="2095500"/>
          <a:ext cx="914400" cy="179388"/>
        </p:xfrm>
        <a:graphic>
          <a:graphicData uri="http://schemas.openxmlformats.org/presentationml/2006/ole">
            <p:oleObj spid="_x0000_s2050" name="Equation" r:id="rId4" imgW="914400" imgH="179640" progId="Equation.DSMT4">
              <p:embed/>
            </p:oleObj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>
          <a:xfrm>
            <a:off x="533400" y="2667000"/>
            <a:ext cx="8229600" cy="2819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Max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Shear Stress in AB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Char char="Ø"/>
              <a:tabLst/>
              <a:defRPr/>
            </a:pPr>
            <a:r>
              <a:rPr lang="el-GR" sz="2400" dirty="0" smtClean="0"/>
              <a:t>Ʈ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=3F/2bh</a:t>
            </a:r>
          </a:p>
          <a:p>
            <a:pPr marL="742950" lvl="1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Ø"/>
            </a:pPr>
            <a:r>
              <a:rPr lang="el-GR" sz="2400" dirty="0" smtClean="0"/>
              <a:t>Ʈ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=[3(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kg*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9.81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m/s</a:t>
            </a:r>
            <a:r>
              <a:rPr lang="en-US" sz="2400" baseline="30000" dirty="0" smtClean="0"/>
              <a:t>2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/ 2(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0.01975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m)</a:t>
            </a:r>
            <a:r>
              <a:rPr kumimoji="0" lang="en-US" sz="24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] = 75.4 </a:t>
            </a:r>
            <a:r>
              <a:rPr kumimoji="0" lang="en-US" sz="24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kPa</a:t>
            </a:r>
            <a:endParaRPr kumimoji="0" lang="en-US" sz="2400" b="0" i="0" u="none" strike="noStrike" kern="1200" cap="none" spc="0" normalizeH="0" baseline="30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b="0" i="0" u="none" strike="noStrike" kern="1200" cap="none" spc="0" normalizeH="0" baseline="30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Analysis—Joint Pin Stress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715000" cy="4876800"/>
          </a:xfrm>
        </p:spPr>
        <p:txBody>
          <a:bodyPr/>
          <a:lstStyle/>
          <a:p>
            <a:r>
              <a:rPr lang="en-US" dirty="0" smtClean="0"/>
              <a:t>This model was then imported into </a:t>
            </a:r>
            <a:r>
              <a:rPr lang="en-US" dirty="0" err="1" smtClean="0"/>
              <a:t>Solidworks</a:t>
            </a:r>
            <a:endParaRPr lang="en-US" dirty="0"/>
          </a:p>
          <a:p>
            <a:r>
              <a:rPr lang="en-US" dirty="0" smtClean="0"/>
              <a:t>Force studies were run on individual finger segments</a:t>
            </a:r>
          </a:p>
          <a:p>
            <a:r>
              <a:rPr lang="en-US" dirty="0" smtClean="0"/>
              <a:t>Under standard working conditions, joint pin stresses never approached yield stress</a:t>
            </a:r>
          </a:p>
          <a:p>
            <a:pPr lvl="1"/>
            <a:r>
              <a:rPr lang="en-US" dirty="0" smtClean="0"/>
              <a:t>Yield stress of ABS: 44 </a:t>
            </a:r>
            <a:r>
              <a:rPr lang="en-US" dirty="0" err="1" smtClean="0"/>
              <a:t>MPa</a:t>
            </a:r>
            <a:endParaRPr lang="en-US" dirty="0" smtClean="0"/>
          </a:p>
          <a:p>
            <a:pPr lvl="1"/>
            <a:r>
              <a:rPr lang="en-US" dirty="0" smtClean="0"/>
              <a:t>Maximum stress under working conditions: 13.8 </a:t>
            </a:r>
            <a:r>
              <a:rPr lang="en-US" dirty="0" err="1" smtClean="0"/>
              <a:t>MPa</a:t>
            </a:r>
            <a:endParaRPr lang="en-US" dirty="0" smtClean="0"/>
          </a:p>
          <a:p>
            <a:pPr lvl="1"/>
            <a:r>
              <a:rPr lang="en-US" dirty="0" smtClean="0"/>
              <a:t>Factor of Safety: 3.2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15000" y="1507703"/>
            <a:ext cx="3077652" cy="221551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20852" y="3810000"/>
            <a:ext cx="2971800" cy="20939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15000" y="5903912"/>
            <a:ext cx="3429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Analysis of “</a:t>
            </a:r>
            <a:r>
              <a:rPr lang="en-US" sz="1600" b="1" dirty="0" err="1" smtClean="0"/>
              <a:t>FingerTip</a:t>
            </a:r>
            <a:r>
              <a:rPr lang="en-US" sz="1600" b="1" dirty="0" smtClean="0"/>
              <a:t>” segment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xmlns="" val="256271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Joint Pin analysis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8DEE8-7A87-4E01-8ADE-4C49CDD43F74}" type="datetime1">
              <a:rPr lang="en-US" smtClean="0"/>
              <a:pPr/>
              <a:t>11/6/2013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7886C9C-DC18-4195-8FD5-A50AA931D419}" type="slidenum">
              <a:rPr lang="en-US" smtClean="0"/>
              <a:pPr algn="r"/>
              <a:t>13</a:t>
            </a:fld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 </a:t>
            </a:r>
            <a:r>
              <a:rPr lang="en-US" dirty="0" smtClean="0"/>
              <a:t>of the Joint Pin Stress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181600" cy="5113032"/>
          </a:xfrm>
        </p:spPr>
        <p:txBody>
          <a:bodyPr>
            <a:normAutofit/>
          </a:bodyPr>
          <a:lstStyle/>
          <a:p>
            <a:r>
              <a:rPr lang="en-US" dirty="0" smtClean="0"/>
              <a:t>Material: ABS plastic</a:t>
            </a:r>
          </a:p>
          <a:p>
            <a:r>
              <a:rPr lang="en-US" dirty="0" smtClean="0"/>
              <a:t>Force: 4.5 N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maximum force incurred by the selected servos</a:t>
            </a:r>
          </a:p>
          <a:p>
            <a:r>
              <a:rPr lang="en-US" dirty="0" smtClean="0"/>
              <a:t>Fixed position: the joint pins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ulling the wire inward grinds the joint pins against the hinge</a:t>
            </a:r>
          </a:p>
          <a:p>
            <a:r>
              <a:rPr lang="en-US" dirty="0" smtClean="0"/>
              <a:t>Force application: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point of connection at the fingertip</a:t>
            </a:r>
          </a:p>
          <a:p>
            <a:pPr lvl="1"/>
            <a:r>
              <a:rPr lang="en-US" dirty="0" smtClean="0"/>
              <a:t>The joint holes and wire guides elsewhere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455683"/>
            <a:ext cx="2456793" cy="240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962400"/>
            <a:ext cx="2456793" cy="192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562600" y="5908687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Diagram of force application (purple) and fixed position (green) of finger segments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xmlns="" val="427794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Joint Pin Stress Analysis (continued)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24400" y="4127212"/>
            <a:ext cx="3547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Top Left: </a:t>
            </a:r>
          </a:p>
          <a:p>
            <a:r>
              <a:rPr lang="en-US" sz="1600" b="1" dirty="0" smtClean="0"/>
              <a:t>Analysis </a:t>
            </a:r>
            <a:r>
              <a:rPr lang="en-US" sz="1600" b="1" dirty="0"/>
              <a:t>of “</a:t>
            </a:r>
            <a:r>
              <a:rPr lang="en-US" sz="1600" b="1" dirty="0" err="1"/>
              <a:t>FingerMid</a:t>
            </a:r>
            <a:r>
              <a:rPr lang="en-US" sz="1600" b="1" dirty="0"/>
              <a:t>” </a:t>
            </a:r>
            <a:r>
              <a:rPr lang="en-US" sz="1600" b="1" dirty="0" smtClean="0"/>
              <a:t>segment</a:t>
            </a:r>
          </a:p>
          <a:p>
            <a:endParaRPr lang="en-US" sz="1600" b="1" dirty="0"/>
          </a:p>
          <a:p>
            <a:r>
              <a:rPr lang="en-US" sz="1600" b="1" dirty="0" smtClean="0"/>
              <a:t>Top Right:</a:t>
            </a:r>
          </a:p>
          <a:p>
            <a:r>
              <a:rPr lang="en-US" sz="1600" b="1" dirty="0" smtClean="0"/>
              <a:t>Analysis of “</a:t>
            </a:r>
            <a:r>
              <a:rPr lang="en-US" sz="1600" b="1" dirty="0" err="1" smtClean="0"/>
              <a:t>FingerBase</a:t>
            </a:r>
            <a:r>
              <a:rPr lang="en-US" sz="1600" b="1" dirty="0"/>
              <a:t>” </a:t>
            </a:r>
            <a:r>
              <a:rPr lang="en-US" sz="1600" b="1" dirty="0" smtClean="0"/>
              <a:t>segment</a:t>
            </a:r>
          </a:p>
          <a:p>
            <a:endParaRPr lang="en-US" sz="1600" b="1" dirty="0"/>
          </a:p>
          <a:p>
            <a:r>
              <a:rPr lang="en-US" sz="1600" b="1" dirty="0" smtClean="0"/>
              <a:t>Bottom Left:</a:t>
            </a:r>
          </a:p>
          <a:p>
            <a:r>
              <a:rPr lang="en-US" sz="1600" b="1" dirty="0" smtClean="0"/>
              <a:t>Detail of stress concentration at the joint pin interface</a:t>
            </a:r>
            <a:endParaRPr lang="en-US" sz="1600" b="1" dirty="0"/>
          </a:p>
        </p:txBody>
      </p:sp>
      <p:pic>
        <p:nvPicPr>
          <p:cNvPr id="10" name="Picture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2000" y="1634468"/>
            <a:ext cx="3623749" cy="2117725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4400" y="1669046"/>
            <a:ext cx="3200400" cy="2048568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4988" y="4124583"/>
            <a:ext cx="3124200" cy="222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420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Joint Pin Analysis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63450" cy="5113032"/>
          </a:xfrm>
        </p:spPr>
        <p:txBody>
          <a:bodyPr>
            <a:normAutofit/>
          </a:bodyPr>
          <a:lstStyle/>
          <a:p>
            <a:r>
              <a:rPr lang="en-US" dirty="0" smtClean="0"/>
              <a:t>The joint pin analysis showed that ABS passed with flying colors</a:t>
            </a:r>
          </a:p>
          <a:p>
            <a:r>
              <a:rPr lang="en-US" dirty="0" smtClean="0"/>
              <a:t>Therefore the idea of printing the project in polycarbonate plastic could be eliminated</a:t>
            </a:r>
          </a:p>
          <a:p>
            <a:pPr lvl="1"/>
            <a:r>
              <a:rPr lang="en-US" dirty="0" smtClean="0"/>
              <a:t>Although polycarbonate is much stronger, it requires a specialized extruder to print correctly</a:t>
            </a:r>
          </a:p>
          <a:p>
            <a:pPr lvl="1"/>
            <a:r>
              <a:rPr lang="en-US" dirty="0" smtClean="0"/>
              <a:t>It is also far more expensive than either ABS or PLA</a:t>
            </a:r>
          </a:p>
          <a:p>
            <a:r>
              <a:rPr lang="en-US" dirty="0" smtClean="0"/>
              <a:t>This also suggested testing the joints with PLA plastic</a:t>
            </a:r>
          </a:p>
          <a:p>
            <a:r>
              <a:rPr lang="en-US" dirty="0" smtClean="0"/>
              <a:t>PLA also passed these tests</a:t>
            </a:r>
          </a:p>
          <a:p>
            <a:pPr lvl="1"/>
            <a:r>
              <a:rPr lang="en-US" dirty="0" smtClean="0"/>
              <a:t>Yield stress of PLA: 47.8 </a:t>
            </a:r>
            <a:r>
              <a:rPr lang="en-US" dirty="0" err="1" smtClean="0"/>
              <a:t>MPa</a:t>
            </a:r>
            <a:endParaRPr lang="en-US" dirty="0" smtClean="0"/>
          </a:p>
          <a:p>
            <a:pPr lvl="1"/>
            <a:r>
              <a:rPr lang="en-US" dirty="0" smtClean="0"/>
              <a:t>Maximum stress under working conditions: 13.8 </a:t>
            </a:r>
            <a:r>
              <a:rPr lang="en-US" dirty="0" err="1" smtClean="0"/>
              <a:t>Mpa</a:t>
            </a:r>
            <a:endParaRPr lang="en-US" dirty="0" smtClean="0"/>
          </a:p>
          <a:p>
            <a:pPr lvl="1"/>
            <a:r>
              <a:rPr lang="en-US" dirty="0" smtClean="0"/>
              <a:t>Factor of Safety: 3.5</a:t>
            </a:r>
          </a:p>
          <a:p>
            <a:pPr lvl="1"/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5943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</a:t>
            </a:r>
            <a:r>
              <a:rPr lang="en-US" dirty="0" err="1" smtClean="0"/>
              <a:t>Solidworks</a:t>
            </a:r>
            <a:r>
              <a:rPr lang="en-US" dirty="0" smtClean="0"/>
              <a:t>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63450" cy="5113032"/>
          </a:xfrm>
        </p:spPr>
        <p:txBody>
          <a:bodyPr>
            <a:normAutofit/>
          </a:bodyPr>
          <a:lstStyle/>
          <a:p>
            <a:r>
              <a:rPr lang="en-US" dirty="0" smtClean="0"/>
              <a:t>In an attempt to differentiate more between PLA and ABS plastics, two additional tests were run:</a:t>
            </a:r>
          </a:p>
          <a:p>
            <a:pPr lvl="1"/>
            <a:r>
              <a:rPr lang="en-US" dirty="0" smtClean="0"/>
              <a:t>First, a drop test, since it was very realistic that something designed to be used and removed often might fall</a:t>
            </a:r>
          </a:p>
          <a:p>
            <a:pPr lvl="1"/>
            <a:r>
              <a:rPr lang="en-US" dirty="0" smtClean="0"/>
              <a:t>Second, a test of ultimate strength, to see what worst-case conditions the hand could endure</a:t>
            </a:r>
          </a:p>
          <a:p>
            <a:r>
              <a:rPr lang="en-US" dirty="0" smtClean="0"/>
              <a:t>Terms of these analyses:</a:t>
            </a:r>
          </a:p>
          <a:p>
            <a:pPr lvl="1"/>
            <a:r>
              <a:rPr lang="en-US" dirty="0" smtClean="0"/>
              <a:t>Drop test:</a:t>
            </a:r>
          </a:p>
          <a:p>
            <a:pPr lvl="2"/>
            <a:r>
              <a:rPr lang="en-US" dirty="0" smtClean="0"/>
              <a:t>Dropped from 1.5 meters high on a simulated concrete floor (worst case scenario)</a:t>
            </a:r>
          </a:p>
          <a:p>
            <a:pPr lvl="1"/>
            <a:r>
              <a:rPr lang="en-US" dirty="0" smtClean="0"/>
              <a:t>Load to Failure test:</a:t>
            </a:r>
          </a:p>
          <a:p>
            <a:pPr lvl="2"/>
            <a:r>
              <a:rPr lang="en-US" dirty="0" smtClean="0"/>
              <a:t>Two tests were run here:</a:t>
            </a:r>
          </a:p>
          <a:p>
            <a:pPr lvl="3"/>
            <a:r>
              <a:rPr lang="en-US" dirty="0" smtClean="0"/>
              <a:t>Worst case scenario: all force is transferred to joint pins</a:t>
            </a:r>
          </a:p>
          <a:p>
            <a:pPr lvl="3"/>
            <a:r>
              <a:rPr lang="en-US" dirty="0" smtClean="0"/>
              <a:t>Realistic scenario: force is transmitted to joint pins and top edge</a:t>
            </a:r>
          </a:p>
          <a:p>
            <a:pPr lvl="1"/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6417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Solidworks</a:t>
            </a:r>
            <a:r>
              <a:rPr lang="en-US" dirty="0" smtClean="0"/>
              <a:t> Drop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1" y="1600200"/>
            <a:ext cx="5555290" cy="5113032"/>
          </a:xfrm>
        </p:spPr>
        <p:txBody>
          <a:bodyPr>
            <a:normAutofit/>
          </a:bodyPr>
          <a:lstStyle/>
          <a:p>
            <a:r>
              <a:rPr lang="en-US" dirty="0" smtClean="0"/>
              <a:t>ABS incurred a maximum stress of 33.2 </a:t>
            </a:r>
            <a:r>
              <a:rPr lang="en-US" dirty="0" err="1" smtClean="0"/>
              <a:t>MPa</a:t>
            </a:r>
            <a:r>
              <a:rPr lang="en-US" dirty="0" smtClean="0"/>
              <a:t>, just 11 </a:t>
            </a:r>
            <a:r>
              <a:rPr lang="en-US" dirty="0" err="1" smtClean="0"/>
              <a:t>MPa</a:t>
            </a:r>
            <a:r>
              <a:rPr lang="en-US" dirty="0" smtClean="0"/>
              <a:t> short of failure</a:t>
            </a:r>
          </a:p>
          <a:p>
            <a:endParaRPr lang="en-US" dirty="0" smtClean="0"/>
          </a:p>
          <a:p>
            <a:r>
              <a:rPr lang="en-US" dirty="0" smtClean="0"/>
              <a:t>PLA incurred a maximum stress of 50.6 </a:t>
            </a:r>
            <a:r>
              <a:rPr lang="en-US" dirty="0" err="1" smtClean="0"/>
              <a:t>MPa</a:t>
            </a:r>
            <a:r>
              <a:rPr lang="en-US" dirty="0" smtClean="0"/>
              <a:t>, which was larger than its yield strength, 47.8 </a:t>
            </a:r>
            <a:r>
              <a:rPr lang="en-US" dirty="0" err="1" smtClean="0"/>
              <a:t>MPa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Conclusion: ABS gets a narrow pass and PLA fails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60091" y="1371600"/>
            <a:ext cx="3031760" cy="2258596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54837" y="3810000"/>
            <a:ext cx="3049284" cy="233680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54837" y="6143424"/>
            <a:ext cx="297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“</a:t>
            </a:r>
            <a:r>
              <a:rPr lang="en-US" sz="1600" b="1" dirty="0" err="1" smtClean="0"/>
              <a:t>FingerTip</a:t>
            </a:r>
            <a:r>
              <a:rPr lang="en-US" sz="1600" b="1" dirty="0" smtClean="0"/>
              <a:t>” drop test with ABS (top) and PLA (bottom)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xmlns="" val="167068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 </a:t>
            </a:r>
            <a:r>
              <a:rPr lang="en-US" dirty="0" smtClean="0"/>
              <a:t>of Load to Failure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5588876" cy="511303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Situation: Bending finger backward</a:t>
            </a:r>
          </a:p>
          <a:p>
            <a:pPr lvl="1"/>
            <a:r>
              <a:rPr lang="en-US" dirty="0" smtClean="0"/>
              <a:t>Bending it forward would only push it into the palm, which would protect it from damage</a:t>
            </a:r>
          </a:p>
          <a:p>
            <a:r>
              <a:rPr lang="en-US" dirty="0" smtClean="0"/>
              <a:t>Force application:</a:t>
            </a:r>
          </a:p>
          <a:p>
            <a:pPr lvl="1"/>
            <a:r>
              <a:rPr lang="en-US" dirty="0" smtClean="0"/>
              <a:t>Through the joint pin holes (up and back)</a:t>
            </a:r>
          </a:p>
          <a:p>
            <a:r>
              <a:rPr lang="en-US" dirty="0"/>
              <a:t>Definition of “Failure”</a:t>
            </a:r>
          </a:p>
          <a:p>
            <a:pPr lvl="1"/>
            <a:r>
              <a:rPr lang="en-US" dirty="0"/>
              <a:t> Applied stress is greater than yield </a:t>
            </a:r>
            <a:r>
              <a:rPr lang="en-US" dirty="0" smtClean="0"/>
              <a:t>strength</a:t>
            </a:r>
          </a:p>
          <a:p>
            <a:r>
              <a:rPr lang="en-US" dirty="0"/>
              <a:t>Pins were analyzed at base </a:t>
            </a:r>
            <a:r>
              <a:rPr lang="en-US" dirty="0" smtClean="0"/>
              <a:t>only</a:t>
            </a:r>
          </a:p>
          <a:p>
            <a:r>
              <a:rPr lang="en-US" dirty="0"/>
              <a:t>Two tests were run for each material</a:t>
            </a:r>
          </a:p>
          <a:p>
            <a:pPr lvl="1"/>
            <a:r>
              <a:rPr lang="en-US" dirty="0"/>
              <a:t>“Worst case scenario”—force is only applied to joint pins</a:t>
            </a:r>
          </a:p>
          <a:p>
            <a:pPr lvl="1"/>
            <a:r>
              <a:rPr lang="en-US" dirty="0"/>
              <a:t>“Realistic scenario”—joint pins elastically deform and the top edges make contact </a:t>
            </a:r>
            <a:r>
              <a:rPr lang="en-US" dirty="0" smtClean="0"/>
              <a:t>with other hinge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17476" y="5410200"/>
            <a:ext cx="30287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Worst case (top) and realistic case (</a:t>
            </a:r>
            <a:r>
              <a:rPr lang="en-US" sz="1600" b="1" dirty="0" smtClean="0"/>
              <a:t>bottom) diagrams of force application (purple) and fixed position (green)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12372" y="1783988"/>
            <a:ext cx="3076904" cy="1549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12372" y="3505200"/>
            <a:ext cx="3133872" cy="1535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19813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6106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About 12,500 new arm amputations happen in the US yearly</a:t>
            </a:r>
          </a:p>
          <a:p>
            <a:pPr lvl="1"/>
            <a:r>
              <a:rPr lang="en-US" dirty="0" smtClean="0"/>
              <a:t>The vast majority, (77%) are due to trauma</a:t>
            </a:r>
          </a:p>
          <a:p>
            <a:r>
              <a:rPr lang="en-US" dirty="0" smtClean="0"/>
              <a:t>Amputation is a global problem</a:t>
            </a:r>
          </a:p>
          <a:p>
            <a:pPr lvl="1"/>
            <a:r>
              <a:rPr lang="en-US" dirty="0" smtClean="0"/>
              <a:t>It is estimated that only half of amputees ever get access to prosthetics</a:t>
            </a:r>
          </a:p>
          <a:p>
            <a:r>
              <a:rPr lang="en-US" dirty="0" smtClean="0"/>
              <a:t>Existing myoelectric prosthetics start at $11,000</a:t>
            </a:r>
          </a:p>
          <a:p>
            <a:pPr lvl="1"/>
            <a:r>
              <a:rPr lang="en-US" dirty="0" smtClean="0"/>
              <a:t>This cost is completely prohibitive to many people</a:t>
            </a:r>
          </a:p>
          <a:p>
            <a:r>
              <a:rPr lang="en-US" dirty="0" smtClean="0"/>
              <a:t>The </a:t>
            </a:r>
            <a:r>
              <a:rPr lang="en-US" dirty="0"/>
              <a:t>most common form of arm amputation is </a:t>
            </a:r>
            <a:r>
              <a:rPr lang="en-US" dirty="0" err="1"/>
              <a:t>transradial</a:t>
            </a:r>
            <a:endParaRPr lang="en-US" dirty="0"/>
          </a:p>
          <a:p>
            <a:pPr lvl="1"/>
            <a:r>
              <a:rPr lang="en-US" dirty="0"/>
              <a:t>Incidence of about 44</a:t>
            </a:r>
            <a:r>
              <a:rPr lang="en-US" dirty="0" smtClean="0"/>
              <a:t>%</a:t>
            </a:r>
          </a:p>
          <a:p>
            <a:r>
              <a:rPr lang="en-US" dirty="0" smtClean="0"/>
              <a:t>Loss of an arm can severely limit the independence of an amputee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</p:spPr>
        <p:txBody>
          <a:bodyPr/>
          <a:lstStyle/>
          <a:p>
            <a:fld id="{F7886C9C-DC18-4195-8FD5-A50AA931D41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7528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Solidworks</a:t>
            </a:r>
            <a:r>
              <a:rPr lang="en-US" dirty="0" smtClean="0"/>
              <a:t> Load to Failure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8192814" cy="2971800"/>
          </a:xfrm>
        </p:spPr>
        <p:txBody>
          <a:bodyPr>
            <a:normAutofit/>
          </a:bodyPr>
          <a:lstStyle/>
          <a:p>
            <a:r>
              <a:rPr lang="en-US" dirty="0" smtClean="0"/>
              <a:t>In worst case scenario, both materials failed at just under 15 N</a:t>
            </a:r>
          </a:p>
          <a:p>
            <a:r>
              <a:rPr lang="en-US" dirty="0" smtClean="0"/>
              <a:t>In realistic scenario, ABS failed at ~40 N, and PLA failed at ~43 N</a:t>
            </a:r>
            <a:endParaRPr lang="en-US" dirty="0"/>
          </a:p>
          <a:p>
            <a:r>
              <a:rPr lang="en-US" dirty="0" smtClean="0"/>
              <a:t>In this test, both materials are comparable</a:t>
            </a:r>
            <a:endParaRPr lang="en-US" dirty="0"/>
          </a:p>
          <a:p>
            <a:r>
              <a:rPr lang="en-US" dirty="0" smtClean="0"/>
              <a:t>Conclusion: Both materials are passable, but ABS is better (due to passing the drop test)</a:t>
            </a:r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9" name="Picture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414" y="4479567"/>
            <a:ext cx="4267200" cy="1902004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87614" y="4455919"/>
            <a:ext cx="4038600" cy="18993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15814" y="6519446"/>
            <a:ext cx="701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W</a:t>
            </a:r>
            <a:r>
              <a:rPr lang="en-US" sz="1600" b="1" dirty="0" smtClean="0"/>
              <a:t>orst case (left) and realistic (right) loading scenarios.</a:t>
            </a:r>
          </a:p>
        </p:txBody>
      </p:sp>
    </p:spTree>
    <p:extLst>
      <p:ext uri="{BB962C8B-B14F-4D97-AF65-F5344CB8AC3E}">
        <p14:creationId xmlns:p14="http://schemas.microsoft.com/office/powerpoint/2010/main" xmlns="" val="108275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Next Point of Analysis—Manufacturability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8077200" cy="4572000"/>
          </a:xfrm>
        </p:spPr>
        <p:txBody>
          <a:bodyPr>
            <a:normAutofit/>
          </a:bodyPr>
          <a:lstStyle/>
          <a:p>
            <a:r>
              <a:rPr lang="en-US" dirty="0" smtClean="0"/>
              <a:t>This design requires </a:t>
            </a:r>
            <a:r>
              <a:rPr lang="en-US" dirty="0"/>
              <a:t>printing of floating joint pins</a:t>
            </a:r>
          </a:p>
          <a:p>
            <a:pPr lvl="1"/>
            <a:r>
              <a:rPr lang="en-US" dirty="0" smtClean="0"/>
              <a:t>If the fingers are to be printed in one piece as a non-assembly model, there is no way around floating joint pins</a:t>
            </a:r>
          </a:p>
          <a:p>
            <a:pPr lvl="1"/>
            <a:r>
              <a:rPr lang="en-US" dirty="0" smtClean="0"/>
              <a:t>This </a:t>
            </a:r>
            <a:r>
              <a:rPr lang="en-US" dirty="0"/>
              <a:t>is extremely problematic because the printer must </a:t>
            </a:r>
            <a:r>
              <a:rPr lang="en-US" dirty="0" smtClean="0"/>
              <a:t>lay filament in </a:t>
            </a:r>
            <a:r>
              <a:rPr lang="en-US" dirty="0"/>
              <a:t>midair with no support—anything </a:t>
            </a:r>
            <a:r>
              <a:rPr lang="en-US" dirty="0" smtClean="0"/>
              <a:t>manufactured this </a:t>
            </a:r>
            <a:r>
              <a:rPr lang="en-US" dirty="0"/>
              <a:t>way will be warped.</a:t>
            </a:r>
          </a:p>
          <a:p>
            <a:pPr lvl="1"/>
            <a:r>
              <a:rPr lang="en-US" dirty="0"/>
              <a:t>Therefore it is necessary to see if the warping of the joint pins is acceptable, or if another design must be </a:t>
            </a:r>
            <a:r>
              <a:rPr lang="en-US" dirty="0" smtClean="0"/>
              <a:t>found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One other major aspect of printing an articulated non-assembly model is that it has to have proper clearances</a:t>
            </a:r>
          </a:p>
          <a:p>
            <a:pPr lvl="1"/>
            <a:r>
              <a:rPr lang="en-US" dirty="0" smtClean="0"/>
              <a:t>If clearances are incorrect the model will fuse together</a:t>
            </a:r>
          </a:p>
        </p:txBody>
      </p:sp>
    </p:spTree>
    <p:extLst>
      <p:ext uri="{BB962C8B-B14F-4D97-AF65-F5344CB8AC3E}">
        <p14:creationId xmlns:p14="http://schemas.microsoft.com/office/powerpoint/2010/main" xmlns="" val="116440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Manufacturability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8077200" cy="3124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To test manufacturability of the finger, a test print of the model was performed</a:t>
            </a:r>
          </a:p>
          <a:p>
            <a:pPr lvl="1"/>
            <a:r>
              <a:rPr lang="en-US" dirty="0" smtClean="0"/>
              <a:t>Part of the draw of 3D printing is that material is extremely cheap and readily accessible</a:t>
            </a:r>
          </a:p>
          <a:p>
            <a:pPr lvl="2"/>
            <a:r>
              <a:rPr lang="en-US" dirty="0" smtClean="0"/>
              <a:t>This means that a project like this can be printed at an early stage, dealing with many manufacturing issues early on</a:t>
            </a:r>
          </a:p>
          <a:p>
            <a:pPr lvl="1"/>
            <a:r>
              <a:rPr lang="en-US" dirty="0" smtClean="0"/>
              <a:t>This print weighed 27 grams (well within limits for a human finger)</a:t>
            </a:r>
          </a:p>
          <a:p>
            <a:pPr lvl="1"/>
            <a:r>
              <a:rPr lang="en-US" dirty="0" smtClean="0"/>
              <a:t>It cost about 33 cents in material</a:t>
            </a:r>
          </a:p>
          <a:p>
            <a:pPr lvl="1"/>
            <a:r>
              <a:rPr lang="en-US" dirty="0" smtClean="0"/>
              <a:t>It took only 30 minutes to create (well within reasonable time constraint for prosthetic manufacture)</a:t>
            </a:r>
          </a:p>
        </p:txBody>
      </p:sp>
      <p:sp>
        <p:nvSpPr>
          <p:cNvPr id="4" name="AutoShape 2" descr="https://mail-attachment.googleusercontent.com/attachment/u/0/?saduie=AG9B_P-bNo6cnefF9PmWq5xDgwW7&amp;attid=0.1&amp;disp=emb&amp;view=att&amp;th=1422b0e85a55f48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66345" y="4557220"/>
            <a:ext cx="320040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08127" y="6350169"/>
            <a:ext cx="9143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Model display in the </a:t>
            </a:r>
            <a:r>
              <a:rPr lang="en-US" sz="1600" b="1" dirty="0" err="1" smtClean="0"/>
              <a:t>Repetier</a:t>
            </a:r>
            <a:r>
              <a:rPr lang="en-US" sz="1600" b="1" dirty="0" smtClean="0"/>
              <a:t> software (left) and model in the process of printing (right) 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529909"/>
            <a:ext cx="323006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66161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Manufacturability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7848600" cy="4572000"/>
          </a:xfrm>
        </p:spPr>
        <p:txBody>
          <a:bodyPr>
            <a:normAutofit/>
          </a:bodyPr>
          <a:lstStyle/>
          <a:p>
            <a:r>
              <a:rPr lang="en-US" dirty="0" smtClean="0"/>
              <a:t>Points of failure were identified</a:t>
            </a:r>
          </a:p>
          <a:p>
            <a:pPr lvl="1"/>
            <a:r>
              <a:rPr lang="en-US" dirty="0" smtClean="0"/>
              <a:t>Tolerances were too small</a:t>
            </a:r>
          </a:p>
          <a:p>
            <a:pPr lvl="2"/>
            <a:r>
              <a:rPr lang="en-US" dirty="0" smtClean="0"/>
              <a:t>Hinges were fused</a:t>
            </a:r>
          </a:p>
          <a:p>
            <a:pPr lvl="1"/>
            <a:r>
              <a:rPr lang="en-US" dirty="0" smtClean="0"/>
              <a:t>Joint pins were too warped for the design to function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Positive points were also identified</a:t>
            </a:r>
          </a:p>
          <a:p>
            <a:pPr lvl="1"/>
            <a:r>
              <a:rPr lang="en-US" dirty="0" smtClean="0"/>
              <a:t>Rubber band guide overhangs printed successfully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ire guide functioned with no issues</a:t>
            </a:r>
          </a:p>
          <a:p>
            <a:pPr lvl="1"/>
            <a:r>
              <a:rPr lang="en-US" dirty="0" smtClean="0"/>
              <a:t>Scaling was perfect</a:t>
            </a:r>
          </a:p>
        </p:txBody>
      </p:sp>
      <p:sp>
        <p:nvSpPr>
          <p:cNvPr id="3" name="AutoShape 2" descr="https://mail-attachment.googleusercontent.com/attachment/u/0/?saduie=AG9B_P-bNo6cnefF9PmWq5xDgwW7&amp;attid=0.12&amp;disp=emb&amp;view=att&amp;th=1422b0e85a55f48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0488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Manufacturability—The Bad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AutoShape 2" descr="https://mail-attachment.googleusercontent.com/attachment/u/0/?saduie=AG9B_P-bNo6cnefF9PmWq5xDgwW7&amp;attid=0.12&amp;disp=emb&amp;view=att&amp;th=1422b0e85a55f48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848" t="14801" r="32413" b="30769"/>
          <a:stretch/>
        </p:blipFill>
        <p:spPr bwMode="auto">
          <a:xfrm>
            <a:off x="606972" y="1752600"/>
            <a:ext cx="3831021" cy="2695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06971" y="4448503"/>
            <a:ext cx="38310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Joint pins are definitely too rough for a plastic-on-plastic joint interface as was originally planned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6294" b="26634"/>
          <a:stretch/>
        </p:blipFill>
        <p:spPr bwMode="auto">
          <a:xfrm>
            <a:off x="4514348" y="2392400"/>
            <a:ext cx="4324852" cy="1416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782362" y="4019866"/>
            <a:ext cx="4324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Joint tolerance has been set too low, plastic has bridged the points of articulation and the finger is solid.</a:t>
            </a:r>
          </a:p>
        </p:txBody>
      </p:sp>
    </p:spTree>
    <p:extLst>
      <p:ext uri="{BB962C8B-B14F-4D97-AF65-F5344CB8AC3E}">
        <p14:creationId xmlns:p14="http://schemas.microsoft.com/office/powerpoint/2010/main" xmlns="" val="260370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Manufacturability—The Good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AutoShape 2" descr="https://mail-attachment.googleusercontent.com/attachment/u/0/?saduie=AG9B_P-bNo6cnefF9PmWq5xDgwW7&amp;attid=0.12&amp;disp=emb&amp;view=att&amp;th=1422b0e85a55f48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52601"/>
            <a:ext cx="2740025" cy="3276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752601"/>
            <a:ext cx="1320194" cy="3276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770912"/>
            <a:ext cx="2707728" cy="3258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01633" y="5172358"/>
            <a:ext cx="7584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The scaling (left), rubber band guides (center) and wire guides (right) are all correct and functional.</a:t>
            </a:r>
          </a:p>
        </p:txBody>
      </p:sp>
    </p:spTree>
    <p:extLst>
      <p:ext uri="{BB962C8B-B14F-4D97-AF65-F5344CB8AC3E}">
        <p14:creationId xmlns:p14="http://schemas.microsoft.com/office/powerpoint/2010/main" xmlns="" val="389269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Manufacturability—What does it mean?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7975" y="1600200"/>
            <a:ext cx="8531225" cy="4572000"/>
          </a:xfrm>
        </p:spPr>
        <p:txBody>
          <a:bodyPr>
            <a:normAutofit/>
          </a:bodyPr>
          <a:lstStyle/>
          <a:p>
            <a:r>
              <a:rPr lang="en-US" dirty="0" smtClean="0"/>
              <a:t>Based on these findings it should be completely reasonable to use 3D printing as the method of manufacture</a:t>
            </a:r>
          </a:p>
          <a:p>
            <a:endParaRPr lang="en-US" dirty="0" smtClean="0"/>
          </a:p>
          <a:p>
            <a:r>
              <a:rPr lang="en-US" dirty="0" smtClean="0"/>
              <a:t>It is more than possible to achieve the necessary detail at the needed scale (with some modification)</a:t>
            </a:r>
          </a:p>
          <a:p>
            <a:endParaRPr lang="en-US" dirty="0" smtClean="0"/>
          </a:p>
          <a:p>
            <a:r>
              <a:rPr lang="en-US" dirty="0" smtClean="0"/>
              <a:t>Modifications required:</a:t>
            </a:r>
          </a:p>
          <a:p>
            <a:pPr lvl="1"/>
            <a:r>
              <a:rPr lang="en-US" dirty="0" smtClean="0"/>
              <a:t>Larger joint clearances</a:t>
            </a:r>
            <a:endParaRPr lang="en-US" dirty="0"/>
          </a:p>
          <a:p>
            <a:pPr lvl="1"/>
            <a:r>
              <a:rPr lang="en-US" dirty="0" smtClean="0"/>
              <a:t>Avoid joint pin on plastic contact</a:t>
            </a:r>
          </a:p>
        </p:txBody>
      </p:sp>
      <p:sp>
        <p:nvSpPr>
          <p:cNvPr id="3" name="AutoShape 2" descr="https://mail-attachment.googleusercontent.com/attachment/u/0/?saduie=AG9B_P-bNo6cnefF9PmWq5xDgwW7&amp;attid=0.12&amp;disp=emb&amp;view=att&amp;th=1422b0e85a55f48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1483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5" y="533400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Manufacturability—Solution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7975" y="1447800"/>
            <a:ext cx="8483040" cy="28311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Joint clearance was greatly increased</a:t>
            </a:r>
          </a:p>
          <a:p>
            <a:r>
              <a:rPr lang="en-US" dirty="0" smtClean="0"/>
              <a:t>Bearings were introduced</a:t>
            </a:r>
            <a:r>
              <a:rPr lang="en-US" dirty="0"/>
              <a:t> </a:t>
            </a:r>
            <a:r>
              <a:rPr lang="en-US" dirty="0" smtClean="0"/>
              <a:t>in </a:t>
            </a:r>
            <a:r>
              <a:rPr lang="en-US" dirty="0"/>
              <a:t>order to solve the problem of warped joint </a:t>
            </a:r>
            <a:r>
              <a:rPr lang="en-US" dirty="0" smtClean="0"/>
              <a:t>pins</a:t>
            </a:r>
          </a:p>
          <a:p>
            <a:pPr lvl="1"/>
            <a:r>
              <a:rPr lang="en-US" dirty="0" smtClean="0"/>
              <a:t>The plastics involved are very pliable (especially when hot)</a:t>
            </a:r>
          </a:p>
          <a:p>
            <a:pPr lvl="1"/>
            <a:r>
              <a:rPr lang="en-US" dirty="0" smtClean="0"/>
              <a:t> Applying a heat gun and then press-fitting a bearing into the joint will solve all friction issues</a:t>
            </a:r>
          </a:p>
          <a:p>
            <a:pPr lvl="1"/>
            <a:r>
              <a:rPr lang="en-US" dirty="0" smtClean="0"/>
              <a:t>A clearance the size of a bearing (2mm) between parts will never bridge or fuse</a:t>
            </a:r>
          </a:p>
        </p:txBody>
      </p:sp>
      <p:sp>
        <p:nvSpPr>
          <p:cNvPr id="3" name="AutoShape 2" descr="https://mail-attachment.googleusercontent.com/attachment/u/0/?saduie=AG9B_P-bNo6cnefF9PmWq5xDgwW7&amp;attid=0.12&amp;disp=emb&amp;view=att&amp;th=1422b0e85a55f48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0" name="Picture 2" descr="C:\Users\Class2014\Desktop\joint clearanc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201"/>
          <a:stretch/>
        </p:blipFill>
        <p:spPr bwMode="auto">
          <a:xfrm>
            <a:off x="439354" y="4108164"/>
            <a:ext cx="3962400" cy="235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23541" y="4146138"/>
            <a:ext cx="232410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549060"/>
            <a:ext cx="200921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185466" y="6460588"/>
            <a:ext cx="7584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Left to right: Improved joint clearances, bearings, bearing clearance.</a:t>
            </a:r>
          </a:p>
        </p:txBody>
      </p:sp>
    </p:spTree>
    <p:extLst>
      <p:ext uri="{BB962C8B-B14F-4D97-AF65-F5344CB8AC3E}">
        <p14:creationId xmlns:p14="http://schemas.microsoft.com/office/powerpoint/2010/main" xmlns="" val="131448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Granular jamming analysis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8DEE8-7A87-4E01-8ADE-4C49CDD43F74}" type="datetime1">
              <a:rPr lang="en-US" smtClean="0"/>
              <a:pPr/>
              <a:t>11/6/2013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7886C9C-DC18-4195-8FD5-A50AA931D419}" type="slidenum">
              <a:rPr lang="en-US" smtClean="0"/>
              <a:pPr algn="r"/>
              <a:t>28</a:t>
            </a:fld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610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Technical Analysis: Granular Jamming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I NEED CHRIS WALLACE AND CHRIS KANG’S TESTS TO WRITE THIS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2453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867400" cy="48768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Create a “below-the-elbow” prosthetic hand</a:t>
            </a:r>
          </a:p>
          <a:p>
            <a:r>
              <a:rPr lang="en-US" dirty="0" smtClean="0"/>
              <a:t>The hand should be:</a:t>
            </a:r>
          </a:p>
          <a:p>
            <a:pPr lvl="1"/>
            <a:r>
              <a:rPr lang="en-US" b="1" dirty="0" smtClean="0"/>
              <a:t>open-source</a:t>
            </a:r>
            <a:r>
              <a:rPr lang="en-US" dirty="0"/>
              <a:t>,</a:t>
            </a:r>
            <a:r>
              <a:rPr lang="en-US" dirty="0" smtClean="0"/>
              <a:t> making it available to anyone anywhere</a:t>
            </a:r>
          </a:p>
          <a:p>
            <a:pPr lvl="1"/>
            <a:r>
              <a:rPr lang="en-US" b="1" dirty="0" smtClean="0"/>
              <a:t>highly affordable</a:t>
            </a:r>
            <a:r>
              <a:rPr lang="en-US" dirty="0" smtClean="0"/>
              <a:t>, making it inexpensive enough for anyone to use</a:t>
            </a:r>
          </a:p>
          <a:p>
            <a:pPr lvl="1"/>
            <a:r>
              <a:rPr lang="en-US" b="1" dirty="0" smtClean="0"/>
              <a:t>high-functioning</a:t>
            </a:r>
            <a:r>
              <a:rPr lang="en-US" dirty="0" smtClean="0"/>
              <a:t>, giving its owner back their independence in many day-to-day activities</a:t>
            </a:r>
          </a:p>
          <a:p>
            <a:pPr lvl="1"/>
            <a:r>
              <a:rPr lang="en-US" b="1" dirty="0" smtClean="0"/>
              <a:t>Task-oriented, </a:t>
            </a:r>
            <a:r>
              <a:rPr lang="en-US" dirty="0" smtClean="0"/>
              <a:t>focusing on dexterity rather than strength</a:t>
            </a:r>
          </a:p>
          <a:p>
            <a:r>
              <a:rPr lang="en-US" dirty="0" smtClean="0"/>
              <a:t>Major issues involved:</a:t>
            </a:r>
          </a:p>
          <a:p>
            <a:pPr lvl="1"/>
            <a:r>
              <a:rPr lang="en-US" dirty="0" smtClean="0"/>
              <a:t>Durability</a:t>
            </a:r>
          </a:p>
          <a:p>
            <a:pPr lvl="1"/>
            <a:r>
              <a:rPr lang="en-US" dirty="0" smtClean="0"/>
              <a:t>Maintaining dexterity</a:t>
            </a:r>
          </a:p>
          <a:p>
            <a:pPr lvl="1"/>
            <a:r>
              <a:rPr lang="en-US" dirty="0" smtClean="0"/>
              <a:t>Keeping costs low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2" descr="C:\Users\Class2013\Pictures\Senior D Project\shadow_robot_han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4600" y="2125717"/>
            <a:ext cx="2308225" cy="36854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95018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Weight threshold=1 </a:t>
            </a:r>
            <a:r>
              <a:rPr lang="en-US" dirty="0" err="1" smtClean="0"/>
              <a:t>lb</a:t>
            </a:r>
            <a:endParaRPr lang="en-US" dirty="0" smtClean="0"/>
          </a:p>
          <a:p>
            <a:r>
              <a:rPr lang="el-GR" dirty="0" smtClean="0">
                <a:latin typeface="Times New Roman"/>
                <a:cs typeface="Times New Roman"/>
              </a:rPr>
              <a:t>Δ</a:t>
            </a:r>
            <a:r>
              <a:rPr lang="en-US" dirty="0" smtClean="0">
                <a:cs typeface="Times New Roman"/>
              </a:rPr>
              <a:t>P= 75kPa</a:t>
            </a:r>
            <a:endParaRPr lang="en-US" dirty="0" smtClean="0"/>
          </a:p>
          <a:p>
            <a:r>
              <a:rPr lang="en-US" dirty="0" smtClean="0"/>
              <a:t>F=P*A, F=1lb=.453kg=75000Pa(A),</a:t>
            </a:r>
          </a:p>
          <a:p>
            <a:pPr marL="0" indent="0">
              <a:buNone/>
            </a:pPr>
            <a:r>
              <a:rPr lang="en-US" dirty="0" smtClean="0"/>
              <a:t>Diameter=8.7mm,</a:t>
            </a:r>
          </a:p>
          <a:p>
            <a:pPr marL="0" indent="0">
              <a:buNone/>
            </a:pPr>
            <a:r>
              <a:rPr lang="en-US" dirty="0" smtClean="0"/>
              <a:t>10mm standard tubing will be used</a:t>
            </a:r>
          </a:p>
          <a:p>
            <a:endParaRPr lang="en-US" dirty="0" smtClean="0">
              <a:latin typeface="Times New Roman"/>
              <a:cs typeface="Times New Roman"/>
            </a:endParaRP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382004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pic>
        <p:nvPicPr>
          <p:cNvPr id="1026" name="Picture 2" descr="C:\Users\Class2014\Desktop\2013 Fall\Senior D\testing\20131012_180613_resize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11300"/>
            <a:ext cx="2800350" cy="306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Class2014\Desktop\2013 Fall\Senior D\testing\20131012_181219_resize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657600"/>
            <a:ext cx="2190750" cy="282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Class2014\Desktop\2013 Fall\Senior D\testing\20131012_181331_resize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93506" y="1496965"/>
            <a:ext cx="2005012" cy="285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Class2014\Desktop\2013 Fall\Senior D\testing\20131012_181359_resized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999367"/>
            <a:ext cx="2400300" cy="274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493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Proposed Design</a:t>
            </a:r>
            <a:endParaRPr lang="en-US" dirty="0"/>
          </a:p>
        </p:txBody>
      </p:sp>
      <p:pic>
        <p:nvPicPr>
          <p:cNvPr id="1026" name="Picture 2" descr="C:\Users\Class2013\Pictures\Senior D Project\NEW Gran Jamming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1905000"/>
            <a:ext cx="4977362" cy="3733800"/>
          </a:xfrm>
          <a:prstGeom prst="rect">
            <a:avLst/>
          </a:prstGeom>
          <a:noFill/>
        </p:spPr>
      </p:pic>
      <p:pic>
        <p:nvPicPr>
          <p:cNvPr id="7" name="Picture 8" descr="C:\Users\Class2013\Pictures\Senior D Project\Green Circle.bmp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007" t="17333" r="9981" b="2667"/>
          <a:stretch>
            <a:fillRect/>
          </a:stretch>
        </p:blipFill>
        <p:spPr bwMode="auto">
          <a:xfrm>
            <a:off x="4191000" y="1524000"/>
            <a:ext cx="43434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 descr="C:\Users\Class2013\Pictures\Senior D Project\Gran Jamming Hybrid Pads.bmp"/>
          <p:cNvPicPr>
            <a:picLocks noChangeAspect="1" noChangeArrowheads="1"/>
          </p:cNvPicPr>
          <p:nvPr/>
        </p:nvPicPr>
        <p:blipFill>
          <a:blip r:embed="rId4" cstate="print"/>
          <a:srcRect l="26255"/>
          <a:stretch>
            <a:fillRect/>
          </a:stretch>
        </p:blipFill>
        <p:spPr bwMode="auto">
          <a:xfrm>
            <a:off x="381000" y="2057400"/>
            <a:ext cx="3886200" cy="3953186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295400" y="5715000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Old Design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5486400" y="5791200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New Design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142915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Addressing Major Areas of Concern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Printed </a:t>
            </a:r>
            <a:r>
              <a:rPr lang="en-US" dirty="0"/>
              <a:t>j</a:t>
            </a:r>
            <a:r>
              <a:rPr lang="en-US" dirty="0" smtClean="0"/>
              <a:t>oint pins</a:t>
            </a:r>
          </a:p>
          <a:p>
            <a:pPr lvl="1"/>
            <a:r>
              <a:rPr lang="en-US" dirty="0"/>
              <a:t>Are they strong </a:t>
            </a:r>
            <a:r>
              <a:rPr lang="en-US" dirty="0" smtClean="0"/>
              <a:t>enough? </a:t>
            </a:r>
            <a:r>
              <a:rPr lang="en-US" b="1" dirty="0" smtClean="0"/>
              <a:t>YES</a:t>
            </a:r>
          </a:p>
          <a:p>
            <a:pPr lvl="1"/>
            <a:r>
              <a:rPr lang="en-US" dirty="0" smtClean="0"/>
              <a:t>Are they within the abilities of an average 3D printer? </a:t>
            </a:r>
            <a:r>
              <a:rPr lang="en-US" b="1" dirty="0" smtClean="0"/>
              <a:t>Yes, with bearings</a:t>
            </a:r>
          </a:p>
          <a:p>
            <a:r>
              <a:rPr lang="en-US" dirty="0" smtClean="0"/>
              <a:t>Material</a:t>
            </a:r>
          </a:p>
          <a:p>
            <a:pPr lvl="1"/>
            <a:r>
              <a:rPr lang="en-US" dirty="0" smtClean="0"/>
              <a:t>Is ABS plastic strong enough for this application or is polycarbonate necessary? </a:t>
            </a:r>
            <a:r>
              <a:rPr lang="en-US" b="1" dirty="0" smtClean="0"/>
              <a:t>ABS is fine, PLA is also suitable</a:t>
            </a:r>
          </a:p>
          <a:p>
            <a:r>
              <a:rPr lang="en-US" dirty="0" smtClean="0"/>
              <a:t>Granular jamming pads</a:t>
            </a:r>
          </a:p>
          <a:p>
            <a:pPr lvl="1"/>
            <a:r>
              <a:rPr lang="en-US" dirty="0" smtClean="0"/>
              <a:t>Is </a:t>
            </a:r>
            <a:r>
              <a:rPr lang="en-US" dirty="0"/>
              <a:t>granular jamming helpful enough to justify</a:t>
            </a:r>
            <a:r>
              <a:rPr lang="en-US" dirty="0" smtClean="0"/>
              <a:t>? </a:t>
            </a:r>
            <a:r>
              <a:rPr lang="en-US" b="1" dirty="0" smtClean="0">
                <a:solidFill>
                  <a:srgbClr val="FF0000"/>
                </a:solidFill>
              </a:rPr>
              <a:t>???</a:t>
            </a:r>
          </a:p>
          <a:p>
            <a:pPr lvl="1"/>
            <a:r>
              <a:rPr lang="en-US" dirty="0" smtClean="0"/>
              <a:t>Is there enough surface area for improved grip? </a:t>
            </a:r>
            <a:r>
              <a:rPr lang="en-US" b="1" dirty="0" smtClean="0">
                <a:solidFill>
                  <a:srgbClr val="FF0000"/>
                </a:solidFill>
              </a:rPr>
              <a:t>???</a:t>
            </a:r>
          </a:p>
          <a:p>
            <a:pPr lvl="1"/>
            <a:r>
              <a:rPr lang="en-US" dirty="0" smtClean="0"/>
              <a:t>Can we achieve a vacuum in a reasonable timeframe? </a:t>
            </a:r>
            <a:r>
              <a:rPr lang="en-US" b="1" dirty="0" smtClean="0">
                <a:solidFill>
                  <a:srgbClr val="FF0000"/>
                </a:solidFill>
              </a:rPr>
              <a:t>???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02717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Review: Phase 2 Conceptual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610600" cy="3273972"/>
          </a:xfrm>
        </p:spPr>
        <p:txBody>
          <a:bodyPr>
            <a:normAutofit/>
          </a:bodyPr>
          <a:lstStyle/>
          <a:p>
            <a:r>
              <a:rPr lang="en-US" dirty="0" smtClean="0"/>
              <a:t>Primary hand design:</a:t>
            </a:r>
          </a:p>
          <a:p>
            <a:pPr lvl="1"/>
            <a:r>
              <a:rPr lang="en-US" dirty="0" smtClean="0"/>
              <a:t>Run by 4 cables attached to motors in the forearm</a:t>
            </a:r>
          </a:p>
          <a:p>
            <a:pPr lvl="1"/>
            <a:r>
              <a:rPr lang="en-US" dirty="0" smtClean="0"/>
              <a:t>Kept straight via dental rubber bands</a:t>
            </a:r>
          </a:p>
          <a:p>
            <a:pPr lvl="1"/>
            <a:r>
              <a:rPr lang="en-US" dirty="0" smtClean="0"/>
              <a:t>Grip will be sensed via servos</a:t>
            </a:r>
          </a:p>
          <a:p>
            <a:pPr lvl="1"/>
            <a:r>
              <a:rPr lang="en-US" dirty="0" smtClean="0"/>
              <a:t>Granular jamming pads will be placed on the palm only</a:t>
            </a:r>
          </a:p>
          <a:p>
            <a:pPr lvl="1"/>
            <a:r>
              <a:rPr lang="en-US" dirty="0" smtClean="0"/>
              <a:t>Printed in ABS</a:t>
            </a:r>
          </a:p>
          <a:p>
            <a:pPr lvl="1"/>
            <a:r>
              <a:rPr lang="en-US" dirty="0" smtClean="0"/>
              <a:t>Emulate the size and weight of an average human hand</a:t>
            </a:r>
          </a:p>
          <a:p>
            <a:pPr lvl="1"/>
            <a:r>
              <a:rPr lang="en-US" dirty="0" smtClean="0"/>
              <a:t>Printed joint pins (as long as bearings are present)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7299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29400" y="4674696"/>
            <a:ext cx="1983334" cy="21448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Recap: Phase 1 Conceptual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610600" cy="327397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Primary hand design:</a:t>
            </a:r>
          </a:p>
          <a:p>
            <a:pPr lvl="1"/>
            <a:r>
              <a:rPr lang="en-US" dirty="0" smtClean="0"/>
              <a:t>Run by 4 cables attached to motors in the forearm</a:t>
            </a:r>
          </a:p>
          <a:p>
            <a:pPr lvl="1"/>
            <a:r>
              <a:rPr lang="en-US" dirty="0" smtClean="0"/>
              <a:t>Kept straight via flat springs or dental rubber bands</a:t>
            </a:r>
          </a:p>
          <a:p>
            <a:pPr lvl="1"/>
            <a:r>
              <a:rPr lang="en-US" dirty="0" smtClean="0"/>
              <a:t>Grip will be sensed via encoders</a:t>
            </a:r>
          </a:p>
          <a:p>
            <a:pPr lvl="1"/>
            <a:r>
              <a:rPr lang="en-US" dirty="0" smtClean="0"/>
              <a:t>Granular jamming pads will be placed with 3 pads/finger on the most active parts of the hand, 2 pads/finger elsewhere</a:t>
            </a:r>
          </a:p>
          <a:p>
            <a:pPr lvl="1"/>
            <a:r>
              <a:rPr lang="en-US" dirty="0" smtClean="0"/>
              <a:t>Printed in polycarbonate plastic or possibly ABS</a:t>
            </a:r>
          </a:p>
          <a:p>
            <a:pPr lvl="1"/>
            <a:r>
              <a:rPr lang="en-US" dirty="0" smtClean="0"/>
              <a:t>Emulate the size and weight of an average human hand</a:t>
            </a:r>
          </a:p>
          <a:p>
            <a:pPr lvl="1"/>
            <a:r>
              <a:rPr lang="en-US" dirty="0" smtClean="0"/>
              <a:t>Printed joint pins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24200" y="4889938"/>
            <a:ext cx="3048000" cy="1714331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8200" y="4874172"/>
            <a:ext cx="1885950" cy="169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196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Areas of Concern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Printed </a:t>
            </a:r>
            <a:r>
              <a:rPr lang="en-US" dirty="0"/>
              <a:t>j</a:t>
            </a:r>
            <a:r>
              <a:rPr lang="en-US" dirty="0" smtClean="0"/>
              <a:t>oint pins</a:t>
            </a:r>
          </a:p>
          <a:p>
            <a:pPr lvl="1"/>
            <a:r>
              <a:rPr lang="en-US" dirty="0"/>
              <a:t>Are they strong enough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Are they within the abilities of an average 3D printer?</a:t>
            </a:r>
          </a:p>
          <a:p>
            <a:r>
              <a:rPr lang="en-US" dirty="0" smtClean="0"/>
              <a:t>Material</a:t>
            </a:r>
          </a:p>
          <a:p>
            <a:pPr lvl="1"/>
            <a:r>
              <a:rPr lang="en-US" dirty="0" smtClean="0"/>
              <a:t>Is ABS plastic strong enough for this application or is polycarbonate necessary?</a:t>
            </a:r>
          </a:p>
          <a:p>
            <a:r>
              <a:rPr lang="en-US" dirty="0" smtClean="0"/>
              <a:t>Granular jamming pads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Is granular jamming helpful enough to justify</a:t>
            </a:r>
            <a:r>
              <a:rPr lang="en-US" dirty="0" smtClean="0">
                <a:solidFill>
                  <a:srgbClr val="FF0000"/>
                </a:solidFill>
              </a:rPr>
              <a:t>?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Is there enough surface area for improved grip?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Can we achieve a vacuum in a reasonable timeframe?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7000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for Technical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5638801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A basic model was generated in </a:t>
            </a:r>
            <a:r>
              <a:rPr lang="en-US" dirty="0" err="1" smtClean="0"/>
              <a:t>OpenSCAD</a:t>
            </a:r>
            <a:endParaRPr lang="en-US" dirty="0" smtClean="0"/>
          </a:p>
          <a:p>
            <a:r>
              <a:rPr lang="en-US" dirty="0" smtClean="0"/>
              <a:t>This model included:</a:t>
            </a:r>
          </a:p>
          <a:p>
            <a:pPr lvl="1"/>
            <a:r>
              <a:rPr lang="en-US" dirty="0" smtClean="0"/>
              <a:t>Finger segment lengths</a:t>
            </a:r>
          </a:p>
          <a:p>
            <a:pPr lvl="1"/>
            <a:r>
              <a:rPr lang="en-US" dirty="0" smtClean="0"/>
              <a:t>Joint pin size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inge placement</a:t>
            </a:r>
          </a:p>
          <a:p>
            <a:r>
              <a:rPr lang="en-US" dirty="0" smtClean="0"/>
              <a:t>Through examination, certain “common sense” design adjustments were made</a:t>
            </a:r>
          </a:p>
          <a:p>
            <a:pPr lvl="1"/>
            <a:r>
              <a:rPr lang="en-US" dirty="0" smtClean="0"/>
              <a:t>It was decided at this point to use rubber bands rather than flat springs</a:t>
            </a:r>
          </a:p>
          <a:p>
            <a:pPr lvl="1"/>
            <a:r>
              <a:rPr lang="en-US" dirty="0" smtClean="0"/>
              <a:t>This was because displacement at the joint interface was quite large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94279" y="3810000"/>
            <a:ext cx="2884507" cy="1734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30839" y="2209800"/>
            <a:ext cx="3011388" cy="1232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89232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Areas of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62200"/>
            <a:ext cx="8229600" cy="2743200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Force Analysis on a Finger</a:t>
            </a:r>
          </a:p>
          <a:p>
            <a:endParaRPr lang="en-US" sz="3200" dirty="0" smtClean="0"/>
          </a:p>
          <a:p>
            <a:r>
              <a:rPr lang="en-US" sz="3200" dirty="0" smtClean="0"/>
              <a:t>Joint Pin Analysis</a:t>
            </a:r>
          </a:p>
          <a:p>
            <a:endParaRPr lang="en-US" sz="3200" dirty="0" smtClean="0"/>
          </a:p>
          <a:p>
            <a:r>
              <a:rPr lang="en-US" sz="3200" dirty="0" smtClean="0"/>
              <a:t>Granular Jamming Analysis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FF424-F111-43CB-9C75-D52325012943}" type="datetime1">
              <a:rPr lang="en-US" smtClean="0"/>
              <a:pPr/>
              <a:t>11/6/2013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Force analysis of a finger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8DEE8-7A87-4E01-8ADE-4C49CDD43F74}" type="datetime1">
              <a:rPr lang="en-US" smtClean="0"/>
              <a:pPr/>
              <a:t>11/6/2013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7886C9C-DC18-4195-8FD5-A50AA931D419}" type="slidenum">
              <a:rPr lang="en-US" smtClean="0"/>
              <a:pPr algn="r"/>
              <a:t>8</a:t>
            </a:fld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Force Analysis on a Finger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Assumptions: </a:t>
            </a:r>
          </a:p>
          <a:p>
            <a:pPr lvl="1"/>
            <a:r>
              <a:rPr lang="en-US" dirty="0" smtClean="0"/>
              <a:t>The mass of the finger segments are negligible compared to the mass of the force</a:t>
            </a:r>
          </a:p>
          <a:p>
            <a:pPr lvl="1"/>
            <a:r>
              <a:rPr lang="en-US" dirty="0" smtClean="0"/>
              <a:t>Square cross section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3429000"/>
            <a:ext cx="4195281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1200" y="4495800"/>
            <a:ext cx="2228850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2593</TotalTime>
  <Words>2047</Words>
  <Application>Microsoft Office PowerPoint</Application>
  <PresentationFormat>On-screen Show (4:3)</PresentationFormat>
  <Paragraphs>297</Paragraphs>
  <Slides>34</Slides>
  <Notes>16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6" baseType="lpstr">
      <vt:lpstr>Clarity</vt:lpstr>
      <vt:lpstr>MathType 6.0 Equation</vt:lpstr>
      <vt:lpstr>3d-Printed Granular Jamming Hand</vt:lpstr>
      <vt:lpstr>Project Background</vt:lpstr>
      <vt:lpstr>Project Objective</vt:lpstr>
      <vt:lpstr>Recap: Phase 1 Conceptual Design</vt:lpstr>
      <vt:lpstr>Major Areas of Concern</vt:lpstr>
      <vt:lpstr>Model for Technical Analysis</vt:lpstr>
      <vt:lpstr>Areas of Analysis</vt:lpstr>
      <vt:lpstr>Force analysis of a finger</vt:lpstr>
      <vt:lpstr>Force Analysis on a Finger</vt:lpstr>
      <vt:lpstr>Calculations</vt:lpstr>
      <vt:lpstr>Calculations</vt:lpstr>
      <vt:lpstr>Technical Analysis—Joint Pin Stress</vt:lpstr>
      <vt:lpstr>Joint Pin analysis</vt:lpstr>
      <vt:lpstr>Terms of the Joint Pin Stress Analysis</vt:lpstr>
      <vt:lpstr>Joint Pin Stress Analysis (continued)</vt:lpstr>
      <vt:lpstr>Joint Pin Analysis (Continued)</vt:lpstr>
      <vt:lpstr>Additional Solidworks Analysis</vt:lpstr>
      <vt:lpstr>Solidworks Drop Tests</vt:lpstr>
      <vt:lpstr>Terms of Load to Failure</vt:lpstr>
      <vt:lpstr>Solidworks Load to Failure</vt:lpstr>
      <vt:lpstr>Next Point of Analysis—Manufacturability</vt:lpstr>
      <vt:lpstr>Manufacturability</vt:lpstr>
      <vt:lpstr>Manufacturability</vt:lpstr>
      <vt:lpstr>Manufacturability—The Bad</vt:lpstr>
      <vt:lpstr>Manufacturability—The Good</vt:lpstr>
      <vt:lpstr>Manufacturability—What does it mean?</vt:lpstr>
      <vt:lpstr>Manufacturability—Solution</vt:lpstr>
      <vt:lpstr>Granular jamming analysis</vt:lpstr>
      <vt:lpstr>Technical Analysis: Granular Jamming Tests</vt:lpstr>
      <vt:lpstr>Calculation</vt:lpstr>
      <vt:lpstr>Testing</vt:lpstr>
      <vt:lpstr>New Proposed Design</vt:lpstr>
      <vt:lpstr>Addressing Major Areas of Concern</vt:lpstr>
      <vt:lpstr>Review: Phase 2 Conceptual Design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Class2014</dc:creator>
  <cp:lastModifiedBy>Class2013</cp:lastModifiedBy>
  <cp:revision>89</cp:revision>
  <dcterms:created xsi:type="dcterms:W3CDTF">2013-09-23T02:18:42Z</dcterms:created>
  <dcterms:modified xsi:type="dcterms:W3CDTF">2013-11-06T17:15:51Z</dcterms:modified>
</cp:coreProperties>
</file>